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71" r:id="rId3"/>
    <p:sldId id="320" r:id="rId4"/>
    <p:sldId id="257" r:id="rId5"/>
    <p:sldId id="319" r:id="rId6"/>
    <p:sldId id="317" r:id="rId7"/>
    <p:sldId id="321" r:id="rId8"/>
    <p:sldId id="325" r:id="rId9"/>
    <p:sldId id="324" r:id="rId10"/>
    <p:sldId id="322" r:id="rId11"/>
    <p:sldId id="327" r:id="rId12"/>
    <p:sldId id="328" r:id="rId13"/>
    <p:sldId id="331" r:id="rId14"/>
    <p:sldId id="342" r:id="rId15"/>
    <p:sldId id="343" r:id="rId16"/>
    <p:sldId id="347" r:id="rId17"/>
    <p:sldId id="334" r:id="rId18"/>
    <p:sldId id="335" r:id="rId19"/>
    <p:sldId id="357" r:id="rId20"/>
    <p:sldId id="337" r:id="rId21"/>
    <p:sldId id="329" r:id="rId22"/>
    <p:sldId id="338" r:id="rId23"/>
    <p:sldId id="339" r:id="rId24"/>
    <p:sldId id="340" r:id="rId25"/>
    <p:sldId id="330" r:id="rId26"/>
    <p:sldId id="344" r:id="rId27"/>
    <p:sldId id="350" r:id="rId28"/>
    <p:sldId id="351" r:id="rId29"/>
    <p:sldId id="354" r:id="rId30"/>
    <p:sldId id="355" r:id="rId31"/>
    <p:sldId id="356" r:id="rId32"/>
    <p:sldId id="352" r:id="rId33"/>
    <p:sldId id="358" r:id="rId34"/>
    <p:sldId id="359" r:id="rId35"/>
    <p:sldId id="360" r:id="rId36"/>
    <p:sldId id="345" r:id="rId37"/>
    <p:sldId id="361" r:id="rId38"/>
    <p:sldId id="363" r:id="rId39"/>
    <p:sldId id="364" r:id="rId40"/>
    <p:sldId id="270" r:id="rId41"/>
  </p:sldIdLst>
  <p:sldSz cx="12192000" cy="6858000"/>
  <p:notesSz cx="7104063" cy="10234613"/>
  <p:embeddedFontLst>
    <p:embeddedFont>
      <p:font typeface="CookieRunOTF Regular" panose="020B0600000101010101" pitchFamily="34" charset="-127"/>
      <p:regular r:id="rId43"/>
    </p:embeddedFont>
    <p:embeddedFont>
      <p:font typeface="경기천년바탕 Regular" panose="02020503020101020101" pitchFamily="18" charset="-127"/>
      <p:regular r:id="rId44"/>
    </p:embeddedFont>
    <p:embeddedFont>
      <p:font typeface="경기천년제목 Bold" panose="02020803020101020101" pitchFamily="18" charset="-127"/>
      <p:bold r:id="rId45"/>
    </p:embeddedFont>
    <p:embeddedFont>
      <p:font typeface="경기천년제목 Light" panose="02020403020101020101" pitchFamily="18" charset="-127"/>
      <p:regular r:id="rId46"/>
    </p:embeddedFont>
    <p:embeddedFont>
      <p:font typeface="경기천년제목OTF Light" panose="02020403020101020101" pitchFamily="18" charset="-127"/>
      <p:regular r:id="rId47"/>
    </p:embeddedFont>
    <p:embeddedFont>
      <p:font typeface="경기천년제목V Bold" panose="02020803020101020101" pitchFamily="18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379" autoAdjust="0"/>
  </p:normalViewPr>
  <p:slideViewPr>
    <p:cSldViewPr snapToGrid="0" showGuides="1">
      <p:cViewPr varScale="1">
        <p:scale>
          <a:sx n="104" d="100"/>
          <a:sy n="104" d="100"/>
        </p:scale>
        <p:origin x="732" y="108"/>
      </p:cViewPr>
      <p:guideLst>
        <p:guide orient="horz" pos="2296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경기천년바탕 Regular" panose="02020503020101020101" pitchFamily="18" charset="-127"/>
                <a:ea typeface="경기천년바탕 Regular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경기천년바탕 Regular" panose="02020503020101020101" pitchFamily="18" charset="-127"/>
                <a:ea typeface="경기천년바탕 Regular" panose="02020503020101020101" pitchFamily="18" charset="-127"/>
              </a:defRPr>
            </a:lvl1pPr>
          </a:lstStyle>
          <a:p>
            <a:fld id="{172F650A-1CF3-457D-93E8-AC9593FB9C16}" type="datetimeFigureOut">
              <a:rPr lang="ko-KR" altLang="en-US" smtClean="0"/>
              <a:pPr/>
              <a:t>2022-10-16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경기천년바탕 Regular" panose="02020503020101020101" pitchFamily="18" charset="-127"/>
                <a:ea typeface="경기천년바탕 Regular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경기천년바탕 Regular" panose="02020503020101020101" pitchFamily="18" charset="-127"/>
                <a:ea typeface="경기천년바탕 Regular" panose="02020503020101020101" pitchFamily="18" charset="-127"/>
              </a:defRPr>
            </a:lvl1pPr>
          </a:lstStyle>
          <a:p>
            <a:fld id="{CF1BF8FE-2264-439F-BDFE-35E753A708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210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경기천년바탕 Regular" panose="02020503020101020101" pitchFamily="18" charset="-127"/>
        <a:ea typeface="경기천년바탕 Regular" panose="020205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경기천년바탕 Regular" panose="02020503020101020101" pitchFamily="18" charset="-127"/>
        <a:ea typeface="경기천년바탕 Regular" panose="020205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경기천년바탕 Regular" panose="02020503020101020101" pitchFamily="18" charset="-127"/>
        <a:ea typeface="경기천년바탕 Regular" panose="020205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경기천년바탕 Regular" panose="02020503020101020101" pitchFamily="18" charset="-127"/>
        <a:ea typeface="경기천년바탕 Regular" panose="020205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경기천년바탕 Regular" panose="02020503020101020101" pitchFamily="18" charset="-127"/>
        <a:ea typeface="경기천년바탕 Regular" panose="020205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81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13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9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91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6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90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95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51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33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71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2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98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97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22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79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9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58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47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6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127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4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4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938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9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059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96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638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86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99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3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558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00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70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4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00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BF8FE-2264-439F-BDFE-35E753A708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7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33B9E-5C2C-43F2-A336-061569132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E91B3-332E-4C2C-B5D7-E0E12E25A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6D8B-B486-4B63-9CF0-B5B30C6B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708CB-A498-4757-9B25-A7A4B464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BEFB8-DE13-422E-A257-775B4D25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2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0C0EF-2CED-4EE0-9708-26E48C7C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C09E5-8DD2-44AC-8140-EA3FD549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279EA-00A8-498F-A8C0-9B2F9A9E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D803A-9CA8-4C09-A2DC-1076E4C7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696F2-F3A3-4EBE-BA2A-AEE73627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3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77672-AED7-4E00-AD98-EFC41C0BC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DFCA5-D71C-4B5F-9CA6-989781A8B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519C5-A1F4-4083-958B-B6FA1718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22514-4C24-4A66-9957-9B82C602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451AA-3EF8-4E04-89FE-D4E759A0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8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A9A10-5175-4479-AA13-B86A11D6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AE7C8-10A1-49C7-BCEF-4B1C4893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8264E-86F5-4EC4-AEBD-419C6483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E151FF-F494-489B-A850-E2E4ED020399}"/>
              </a:ext>
            </a:extLst>
          </p:cNvPr>
          <p:cNvSpPr/>
          <p:nvPr/>
        </p:nvSpPr>
        <p:spPr>
          <a:xfrm>
            <a:off x="9429173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B593AC-3AB3-4CA6-BA40-218ECBA747DC}"/>
              </a:ext>
            </a:extLst>
          </p:cNvPr>
          <p:cNvSpPr/>
          <p:nvPr/>
        </p:nvSpPr>
        <p:spPr>
          <a:xfrm>
            <a:off x="10043685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D6194F-9385-48EA-9EB9-BDA80C57B24F}"/>
              </a:ext>
            </a:extLst>
          </p:cNvPr>
          <p:cNvSpPr/>
          <p:nvPr/>
        </p:nvSpPr>
        <p:spPr>
          <a:xfrm>
            <a:off x="10658197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0BA6B0-9A6A-44A5-A240-9CAE20253494}"/>
              </a:ext>
            </a:extLst>
          </p:cNvPr>
          <p:cNvSpPr/>
          <p:nvPr/>
        </p:nvSpPr>
        <p:spPr>
          <a:xfrm>
            <a:off x="11272708" y="323561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8DFA6-3254-4756-85D4-99A50AA43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8704" r="10852" b="11556"/>
          <a:stretch/>
        </p:blipFill>
        <p:spPr>
          <a:xfrm>
            <a:off x="9522273" y="413656"/>
            <a:ext cx="354738" cy="343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70EB84-BD95-4882-8273-1B0DB2D68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55"/>
          <a:stretch/>
        </p:blipFill>
        <p:spPr>
          <a:xfrm>
            <a:off x="10072235" y="314852"/>
            <a:ext cx="446314" cy="527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C8299-B678-48EE-85ED-9E2FECC3F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8" r="7681" b="15937"/>
          <a:stretch/>
        </p:blipFill>
        <p:spPr>
          <a:xfrm>
            <a:off x="10796267" y="413656"/>
            <a:ext cx="258874" cy="3439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F189B9-0F7F-4DCA-88CB-2F29CE061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7567" r="5080" b="4308"/>
          <a:stretch/>
        </p:blipFill>
        <p:spPr>
          <a:xfrm>
            <a:off x="11362722" y="396238"/>
            <a:ext cx="343989" cy="3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1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49808-D42E-4A65-B689-0DACFD3F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EA58C-FE7D-48B7-AD10-01D1DC457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1B2C7-82FB-417A-BD29-B1BC158CF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F63F7-1DA5-4968-937A-4AE9BDF8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1A3A9-8867-46F3-966E-60502D18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7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C7CB0-10E3-414A-BEB3-3C536CEB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1968A-4CFF-4D6E-B9C9-39AF588E7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58C0B1-4416-426D-AA39-37F6B84B1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2FE51B-F652-4101-9E04-98478636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AA2AF-318D-491F-A153-04C7496B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3AA30B-3F32-4D0E-B54A-716CD21E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8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48DF9-6515-444C-B6C2-9BC18580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DF16D-005B-4076-A3AB-A3C30651F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062E3-66A6-47EC-A0CE-F3D877A13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543E7-3EB1-4205-A91B-5384682C9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EFA830-B501-4F5C-9408-0B7E81162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5BFBD0-C364-416B-90C8-2B6836E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1BA78F-967C-4812-B5BD-BA687C7A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06315B-7979-4E0A-BBF6-32EB41BB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5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2FA32-AFFE-41C0-8EFE-7E552681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3931E0-DA6B-4301-8396-EF75FF68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ECE20B-6678-4719-B979-B50774D3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0D8302-6B4B-41F5-A333-811590AC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8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61697B-05B9-4BB8-A0D9-6EE7CC2B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243DA8-945B-4411-A1AA-F03C6A2F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E507C-9D11-469D-830F-5E1E225D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4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B72D7-F82F-4741-9D6F-E3B0F86D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4F727-59D7-430A-A1B0-EF5A891E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E0720-5738-4BE0-B787-D7D6B4B26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777819-76F0-4405-A66D-FF5D937E7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13F3C1-E531-46ED-A4F4-A0293077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458BE-06BC-430C-930F-C37A7EB9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4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1222F-240B-43DF-AF8A-11BB250F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BE3D65-1AC4-4225-B933-1C20F8D71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EC5FAA-C7BD-4AED-8218-E67154E4B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CD343-8CC1-4C21-8B0B-B51C57C9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FDE18-54F8-4BAE-B371-EB78C081A647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35AC8F-F202-479E-A555-8BDAF096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91D9FF-A2B5-497E-BCCC-33FF5EA9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9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CF0D77-9EDF-47EE-A545-FF94BCB8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24558-683A-4AB5-ACDE-FD9EF59C6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DE12B-A4FA-4364-A1E1-A6C3D3586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</a:lstStyle>
          <a:p>
            <a:fld id="{205FDE18-54F8-4BAE-B371-EB78C081A647}" type="datetimeFigureOut">
              <a:rPr lang="ko-KR" altLang="en-US" smtClean="0"/>
              <a:pPr/>
              <a:t>2022-10-16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2038D-F087-4B64-B4DF-F28C65BBB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E58C2-7E8E-44BD-8909-325F5BFF5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</a:lstStyle>
          <a:p>
            <a:fld id="{516C2B2C-548D-4198-9EFE-2B5CC6B466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3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경기천년제목 Bold" panose="02020803020101020101" pitchFamily="18" charset="-127"/>
          <a:ea typeface="경기천년제목 Bold" panose="020208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  <a:alpha val="88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3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30CF-7EE8-4FF7-A15F-170FD6F0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800" y="1982618"/>
            <a:ext cx="6844146" cy="1110001"/>
          </a:xfrm>
        </p:spPr>
        <p:txBody>
          <a:bodyPr>
            <a:normAutofit fontScale="90000"/>
          </a:bodyPr>
          <a:lstStyle/>
          <a:p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회귀분석을 이용한 </a:t>
            </a:r>
            <a:br>
              <a:rPr lang="en-US" altLang="ko-KR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ko-KR" altLang="en-US" sz="5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최적 공정조건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9277DC-2B2A-4308-BCCA-7AC080293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480" y="5297487"/>
            <a:ext cx="4106944" cy="4381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2022254027 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임강혁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53313-BA55-42DC-BAA8-9FC21726E651}"/>
              </a:ext>
            </a:extLst>
          </p:cNvPr>
          <p:cNvSpPr/>
          <p:nvPr/>
        </p:nvSpPr>
        <p:spPr>
          <a:xfrm>
            <a:off x="9863456" y="3162300"/>
            <a:ext cx="2328543" cy="2667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146BE-E1B5-46FA-A1C4-A8CEF169F470}"/>
              </a:ext>
            </a:extLst>
          </p:cNvPr>
          <p:cNvSpPr/>
          <p:nvPr/>
        </p:nvSpPr>
        <p:spPr>
          <a:xfrm>
            <a:off x="8863331" y="3162300"/>
            <a:ext cx="3328669" cy="26670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180E10-C7FB-4A94-95B0-7888655E60DC}"/>
              </a:ext>
            </a:extLst>
          </p:cNvPr>
          <p:cNvSpPr/>
          <p:nvPr/>
        </p:nvSpPr>
        <p:spPr>
          <a:xfrm>
            <a:off x="0" y="5735637"/>
            <a:ext cx="6096000" cy="12938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AB0042-1219-46D4-B3B4-F5B31F794FE4}"/>
              </a:ext>
            </a:extLst>
          </p:cNvPr>
          <p:cNvSpPr/>
          <p:nvPr/>
        </p:nvSpPr>
        <p:spPr>
          <a:xfrm>
            <a:off x="0" y="5979319"/>
            <a:ext cx="7682845" cy="266700"/>
          </a:xfrm>
          <a:prstGeom prst="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1CF0F-6D49-4469-B4E6-B690CD8EA402}"/>
              </a:ext>
            </a:extLst>
          </p:cNvPr>
          <p:cNvSpPr/>
          <p:nvPr/>
        </p:nvSpPr>
        <p:spPr>
          <a:xfrm>
            <a:off x="0" y="6360318"/>
            <a:ext cx="11258550" cy="370419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791701"/>
                  </p:ext>
                </p:extLst>
              </p:nvPr>
            </p:nvGraphicFramePr>
            <p:xfrm>
              <a:off x="9338124" y="150499"/>
              <a:ext cx="1920426" cy="1699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0426" cy="1699491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461" ay="1941911" az="29266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57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8124" y="150499"/>
                <a:ext cx="1920426" cy="169949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부제목 2">
            <a:extLst>
              <a:ext uri="{FF2B5EF4-FFF2-40B4-BE49-F238E27FC236}">
                <a16:creationId xmlns:a16="http://schemas.microsoft.com/office/drawing/2014/main" id="{3A1B8FD7-E30E-488A-B18D-62E51E5E2516}"/>
              </a:ext>
            </a:extLst>
          </p:cNvPr>
          <p:cNvSpPr txBox="1">
            <a:spLocks/>
          </p:cNvSpPr>
          <p:nvPr/>
        </p:nvSpPr>
        <p:spPr>
          <a:xfrm>
            <a:off x="933450" y="449490"/>
            <a:ext cx="4106944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2022.10.20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어프렌티스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프로젝트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386B77C-0FA0-4896-8E9A-DD41BF276B72}"/>
              </a:ext>
            </a:extLst>
          </p:cNvPr>
          <p:cNvSpPr txBox="1">
            <a:spLocks/>
          </p:cNvSpPr>
          <p:nvPr/>
        </p:nvSpPr>
        <p:spPr>
          <a:xfrm>
            <a:off x="2336800" y="3117512"/>
            <a:ext cx="6844146" cy="111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목표품질을 위한 공정조건 예측</a:t>
            </a:r>
            <a:endParaRPr lang="en-US" altLang="ko-KR" sz="2400" dirty="0">
              <a:solidFill>
                <a:schemeClr val="tx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24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4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고해도</a:t>
            </a:r>
            <a:r>
              <a:rPr lang="en-US" altLang="ko-KR" sz="24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2400" dirty="0" err="1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배합비</a:t>
            </a:r>
            <a:r>
              <a:rPr lang="en-US" altLang="ko-KR" sz="2400" dirty="0">
                <a:solidFill>
                  <a:schemeClr val="tx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solidFill>
                <a:schemeClr val="tx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0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</a:t>
            </a:r>
            <a:r>
              <a:rPr lang="ko-KR" altLang="en-US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프리프로세싱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8CC40C-E355-4F36-99D1-A83D6BC5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1" y="1085850"/>
            <a:ext cx="11627021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9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</a:t>
            </a:r>
            <a:r>
              <a:rPr lang="ko-KR" altLang="en-US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프리프로세싱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2F77E3-022D-FA6D-E320-B32A642D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80" y="1158298"/>
            <a:ext cx="10326111" cy="52408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52194A-2ABE-E9DF-A9B6-4A8584F6741B}"/>
              </a:ext>
            </a:extLst>
          </p:cNvPr>
          <p:cNvSpPr/>
          <p:nvPr/>
        </p:nvSpPr>
        <p:spPr>
          <a:xfrm>
            <a:off x="2549236" y="1158298"/>
            <a:ext cx="868219" cy="26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92C56A-54F6-A3EA-FA72-5ED20D71A2FA}"/>
              </a:ext>
            </a:extLst>
          </p:cNvPr>
          <p:cNvSpPr/>
          <p:nvPr/>
        </p:nvSpPr>
        <p:spPr>
          <a:xfrm>
            <a:off x="4238627" y="1158298"/>
            <a:ext cx="868219" cy="26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5A9843-EFA6-0D02-F08D-04E55F799926}"/>
              </a:ext>
            </a:extLst>
          </p:cNvPr>
          <p:cNvSpPr/>
          <p:nvPr/>
        </p:nvSpPr>
        <p:spPr>
          <a:xfrm>
            <a:off x="5985235" y="1139825"/>
            <a:ext cx="868219" cy="26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29625B-85E4-E485-CA75-975F0FB0E090}"/>
              </a:ext>
            </a:extLst>
          </p:cNvPr>
          <p:cNvSpPr/>
          <p:nvPr/>
        </p:nvSpPr>
        <p:spPr>
          <a:xfrm>
            <a:off x="7712291" y="1158298"/>
            <a:ext cx="3436000" cy="2641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Data Frame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E7664-2FAB-BE9F-F68D-793D4A2B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48" y="1113193"/>
            <a:ext cx="55054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4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종속변수 히스토그램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AFCCF1-92B8-9A96-AFD8-1A6C49093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7"/>
          <a:stretch/>
        </p:blipFill>
        <p:spPr>
          <a:xfrm>
            <a:off x="6936510" y="1085850"/>
            <a:ext cx="3453260" cy="56099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33CF76-24E5-D497-B197-9206E9D08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443" y="1085850"/>
            <a:ext cx="3454267" cy="56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기초 통계량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BE9905-A4E1-E318-D99F-EE2DC64F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170" y="1420235"/>
            <a:ext cx="7233659" cy="44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독립변수간 상관계수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A0D3B-C062-C1D3-3B0B-81EA3F67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9" y="1633431"/>
            <a:ext cx="4545452" cy="2963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8761E5-2D20-2457-782E-4C46DEC03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24"/>
          <a:stretch/>
        </p:blipFill>
        <p:spPr>
          <a:xfrm>
            <a:off x="5419930" y="1633432"/>
            <a:ext cx="6440722" cy="41387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D39C2C-7C93-CF46-9A9D-35F8B5196665}"/>
              </a:ext>
            </a:extLst>
          </p:cNvPr>
          <p:cNvSpPr/>
          <p:nvPr/>
        </p:nvSpPr>
        <p:spPr>
          <a:xfrm>
            <a:off x="4119418" y="2466109"/>
            <a:ext cx="1209963" cy="38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-0.27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A52A5D-70A2-FE0B-B31F-137855747DA6}"/>
              </a:ext>
            </a:extLst>
          </p:cNvPr>
          <p:cNvSpPr/>
          <p:nvPr/>
        </p:nvSpPr>
        <p:spPr>
          <a:xfrm>
            <a:off x="4119418" y="3531547"/>
            <a:ext cx="1209963" cy="38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-0.02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EE6FBD-283D-5FF6-9EBE-D4C7767F13E9}"/>
              </a:ext>
            </a:extLst>
          </p:cNvPr>
          <p:cNvSpPr/>
          <p:nvPr/>
        </p:nvSpPr>
        <p:spPr>
          <a:xfrm>
            <a:off x="4119418" y="4547813"/>
            <a:ext cx="1209963" cy="38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-0.30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22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DATA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간 상관계수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730BC-7072-21C7-E775-9BCE23AC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3" y="1438473"/>
            <a:ext cx="7129113" cy="3558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1C9-EB9A-39AA-1D8F-9B5DDFCE7DF8}"/>
              </a:ext>
            </a:extLst>
          </p:cNvPr>
          <p:cNvSpPr/>
          <p:nvPr/>
        </p:nvSpPr>
        <p:spPr>
          <a:xfrm>
            <a:off x="1313341" y="2489307"/>
            <a:ext cx="2606092" cy="1038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238A1F8-DB36-81A8-CA69-D17851F463D3}"/>
              </a:ext>
            </a:extLst>
          </p:cNvPr>
          <p:cNvSpPr/>
          <p:nvPr/>
        </p:nvSpPr>
        <p:spPr>
          <a:xfrm>
            <a:off x="1313341" y="2481499"/>
            <a:ext cx="6130865" cy="2515374"/>
          </a:xfrm>
          <a:custGeom>
            <a:avLst/>
            <a:gdLst>
              <a:gd name="connsiteX0" fmla="*/ 2909454 w 6687127"/>
              <a:gd name="connsiteY0" fmla="*/ 9236 h 2715491"/>
              <a:gd name="connsiteX1" fmla="*/ 2909454 w 6687127"/>
              <a:gd name="connsiteY1" fmla="*/ 1200727 h 2715491"/>
              <a:gd name="connsiteX2" fmla="*/ 0 w 6687127"/>
              <a:gd name="connsiteY2" fmla="*/ 1200727 h 2715491"/>
              <a:gd name="connsiteX3" fmla="*/ 0 w 6687127"/>
              <a:gd name="connsiteY3" fmla="*/ 2715491 h 2715491"/>
              <a:gd name="connsiteX4" fmla="*/ 6687127 w 6687127"/>
              <a:gd name="connsiteY4" fmla="*/ 2715491 h 2715491"/>
              <a:gd name="connsiteX5" fmla="*/ 6687127 w 6687127"/>
              <a:gd name="connsiteY5" fmla="*/ 0 h 2715491"/>
              <a:gd name="connsiteX6" fmla="*/ 2909454 w 6687127"/>
              <a:gd name="connsiteY6" fmla="*/ 9236 h 27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7127" h="2715491">
                <a:moveTo>
                  <a:pt x="2909454" y="9236"/>
                </a:moveTo>
                <a:lnTo>
                  <a:pt x="2909454" y="1200727"/>
                </a:lnTo>
                <a:lnTo>
                  <a:pt x="0" y="1200727"/>
                </a:lnTo>
                <a:lnTo>
                  <a:pt x="0" y="2715491"/>
                </a:lnTo>
                <a:lnTo>
                  <a:pt x="6687127" y="2715491"/>
                </a:lnTo>
                <a:lnTo>
                  <a:pt x="6687127" y="0"/>
                </a:lnTo>
                <a:lnTo>
                  <a:pt x="2909454" y="9236"/>
                </a:ln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327C3D-5173-ECAF-CD1F-C4D55D943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971" y="1392327"/>
            <a:ext cx="4298247" cy="44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7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Pairplot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FA949-8150-4754-D28D-27586293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78" y="3669146"/>
            <a:ext cx="733425" cy="12192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E7584E-29E8-3576-022D-1C44EBD0CE7B}"/>
              </a:ext>
            </a:extLst>
          </p:cNvPr>
          <p:cNvGrpSpPr/>
          <p:nvPr/>
        </p:nvGrpSpPr>
        <p:grpSpPr>
          <a:xfrm>
            <a:off x="1351180" y="1189758"/>
            <a:ext cx="8956601" cy="5564333"/>
            <a:chOff x="741580" y="1122794"/>
            <a:chExt cx="9095218" cy="57162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4B854C-47B8-C0A4-1592-19CBE90B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580" y="1122794"/>
              <a:ext cx="9095218" cy="54434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20BB61-5395-39AB-EFF5-F1B284A1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580" y="6556995"/>
              <a:ext cx="9095218" cy="282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3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Pairplot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3C3A70-5941-5EF5-C3D0-1052E8A4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04" y="3262746"/>
            <a:ext cx="733425" cy="121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0896A-4BE5-2EA5-4AF5-EF33D50D9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4" y="1416342"/>
            <a:ext cx="9760093" cy="50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8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895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Pairplot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이상데이터 확인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FA949-8150-4754-D28D-27586293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78" y="3669146"/>
            <a:ext cx="733425" cy="12192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573BB8-7913-F373-A7B0-6778C15856FE}"/>
              </a:ext>
            </a:extLst>
          </p:cNvPr>
          <p:cNvGrpSpPr/>
          <p:nvPr/>
        </p:nvGrpSpPr>
        <p:grpSpPr>
          <a:xfrm>
            <a:off x="1061625" y="1085850"/>
            <a:ext cx="9320047" cy="5715655"/>
            <a:chOff x="-650399" y="-435121"/>
            <a:chExt cx="10983123" cy="70206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CAA6D2-DCB9-8FD4-AED8-3BED1794D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7" r="6766" b="21407"/>
            <a:stretch/>
          </p:blipFill>
          <p:spPr>
            <a:xfrm>
              <a:off x="-650399" y="-435121"/>
              <a:ext cx="10983123" cy="65899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72F2B6-D633-1060-E906-254E11B3B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4581" r="694" b="-1"/>
            <a:stretch/>
          </p:blipFill>
          <p:spPr>
            <a:xfrm>
              <a:off x="-641162" y="6086764"/>
              <a:ext cx="10973886" cy="498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56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976D34-5D77-415F-8F81-9E76EECACAA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1C914-476D-4F20-9D07-18C939EB7156}"/>
              </a:ext>
            </a:extLst>
          </p:cNvPr>
          <p:cNvSpPr txBox="1"/>
          <p:nvPr/>
        </p:nvSpPr>
        <p:spPr>
          <a:xfrm>
            <a:off x="2078182" y="3105834"/>
            <a:ext cx="17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     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5BE9C-6F78-45DE-B36F-492B5232F6A1}"/>
              </a:ext>
            </a:extLst>
          </p:cNvPr>
          <p:cNvSpPr txBox="1"/>
          <p:nvPr/>
        </p:nvSpPr>
        <p:spPr>
          <a:xfrm>
            <a:off x="6708199" y="1951288"/>
            <a:ext cx="35433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96FFE-3B32-4C54-BA85-580D63A2F98B}"/>
              </a:ext>
            </a:extLst>
          </p:cNvPr>
          <p:cNvSpPr/>
          <p:nvPr/>
        </p:nvSpPr>
        <p:spPr>
          <a:xfrm>
            <a:off x="7459463" y="2089788"/>
            <a:ext cx="384271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 및 탐색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프리프로세싱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분할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스케일링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66564-B646-4799-A5A3-D7182955B579}"/>
              </a:ext>
            </a:extLst>
          </p:cNvPr>
          <p:cNvSpPr txBox="1"/>
          <p:nvPr/>
        </p:nvSpPr>
        <p:spPr>
          <a:xfrm>
            <a:off x="6708199" y="3090062"/>
            <a:ext cx="35433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00814-C866-43DB-966A-59FF0626EEC5}"/>
              </a:ext>
            </a:extLst>
          </p:cNvPr>
          <p:cNvSpPr txBox="1"/>
          <p:nvPr/>
        </p:nvSpPr>
        <p:spPr>
          <a:xfrm>
            <a:off x="6708199" y="4228836"/>
            <a:ext cx="35433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AF5C24-6EF3-4108-84C5-BF036774516E}"/>
              </a:ext>
            </a:extLst>
          </p:cNvPr>
          <p:cNvSpPr/>
          <p:nvPr/>
        </p:nvSpPr>
        <p:spPr>
          <a:xfrm>
            <a:off x="7459463" y="3232409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생성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0593BC-0A34-4DFB-BF21-53F2DBF692B6}"/>
              </a:ext>
            </a:extLst>
          </p:cNvPr>
          <p:cNvSpPr/>
          <p:nvPr/>
        </p:nvSpPr>
        <p:spPr>
          <a:xfrm>
            <a:off x="7459463" y="4375030"/>
            <a:ext cx="1717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평가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B8958-DD0C-456A-90E1-776EECD8CCCA}"/>
              </a:ext>
            </a:extLst>
          </p:cNvPr>
          <p:cNvSpPr txBox="1"/>
          <p:nvPr/>
        </p:nvSpPr>
        <p:spPr>
          <a:xfrm>
            <a:off x="6708199" y="5367609"/>
            <a:ext cx="35433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A630A-8BA7-4A65-927B-0FD6D00883A5}"/>
              </a:ext>
            </a:extLst>
          </p:cNvPr>
          <p:cNvSpPr/>
          <p:nvPr/>
        </p:nvSpPr>
        <p:spPr>
          <a:xfrm>
            <a:off x="7459463" y="5517650"/>
            <a:ext cx="3249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결과 분석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83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479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생성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data, </a:t>
            </a:r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Tensile_MD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763D4-E852-EEFE-6E33-019095F2EB96}"/>
              </a:ext>
            </a:extLst>
          </p:cNvPr>
          <p:cNvSpPr txBox="1"/>
          <p:nvPr/>
        </p:nvSpPr>
        <p:spPr>
          <a:xfrm>
            <a:off x="6945745" y="1207816"/>
            <a:ext cx="4756728" cy="279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고해도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배합비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평량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독립변수에 의한 모델 설명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결정계수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0.8478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매우 높음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독립변수는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인장강도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_MD’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 높은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양의 상관관계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있다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FDA02-FEC8-1042-8E7B-F5C39B97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9" y="1119719"/>
            <a:ext cx="5228200" cy="53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4809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평가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data, </a:t>
            </a:r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Tensile_MD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45384-9DF8-1B31-CFA1-89075F472739}"/>
              </a:ext>
            </a:extLst>
          </p:cNvPr>
          <p:cNvSpPr txBox="1"/>
          <p:nvPr/>
        </p:nvSpPr>
        <p:spPr>
          <a:xfrm>
            <a:off x="6642496" y="2500907"/>
            <a:ext cx="4756728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인장강도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_MD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직선회귀방정식</a:t>
            </a:r>
          </a:p>
          <a:p>
            <a:pPr marL="361950" indent="-36195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고해도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배합비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평량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독립변수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D98E5-ADA6-32C8-1246-3EDE191F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7" y="1153089"/>
            <a:ext cx="5118563" cy="5686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0E831B-C2A9-B2AA-C564-12B8B65832AA}"/>
              </a:ext>
            </a:extLst>
          </p:cNvPr>
          <p:cNvSpPr txBox="1"/>
          <p:nvPr/>
        </p:nvSpPr>
        <p:spPr>
          <a:xfrm>
            <a:off x="6564313" y="3644900"/>
            <a:ext cx="5231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y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= -8.45 + 0.11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Refine_D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+ 0.15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Mix_R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+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0.57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Grammage</a:t>
            </a:r>
            <a:endParaRPr lang="ko-KR" altLang="en-US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70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6315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평가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data, </a:t>
            </a:r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Tensile_CD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45384-9DF8-1B31-CFA1-89075F472739}"/>
              </a:ext>
            </a:extLst>
          </p:cNvPr>
          <p:cNvSpPr txBox="1"/>
          <p:nvPr/>
        </p:nvSpPr>
        <p:spPr>
          <a:xfrm>
            <a:off x="6642496" y="2500907"/>
            <a:ext cx="4756728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인장강도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_CD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직선회귀방정식</a:t>
            </a:r>
          </a:p>
          <a:p>
            <a:pPr marL="361950" indent="-36195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고해도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배합비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평량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독립변수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10A5-A6EF-44CE-BEF5-3467FF50F485}"/>
              </a:ext>
            </a:extLst>
          </p:cNvPr>
          <p:cNvSpPr txBox="1"/>
          <p:nvPr/>
        </p:nvSpPr>
        <p:spPr>
          <a:xfrm>
            <a:off x="6564313" y="3656552"/>
            <a:ext cx="5201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y = -3.17 - 0.09 * </a:t>
            </a:r>
            <a:r>
              <a:rPr lang="en-US" altLang="ko-KR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Refine_D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+ 0.05 * </a:t>
            </a:r>
            <a:r>
              <a:rPr lang="en-US" altLang="ko-KR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Mix_R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+ 0.35 * Grammage</a:t>
            </a:r>
            <a:endParaRPr lang="ko-KR" altLang="en-US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2CFD9E-7684-460B-8E84-2D39840F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" y="1178266"/>
            <a:ext cx="6353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43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622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평가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data, </a:t>
            </a:r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Tear_MD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45384-9DF8-1B31-CFA1-89075F472739}"/>
              </a:ext>
            </a:extLst>
          </p:cNvPr>
          <p:cNvSpPr txBox="1"/>
          <p:nvPr/>
        </p:nvSpPr>
        <p:spPr>
          <a:xfrm>
            <a:off x="6642496" y="2500907"/>
            <a:ext cx="4756728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인열강도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_MD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직선회귀방정식</a:t>
            </a:r>
          </a:p>
          <a:p>
            <a:pPr marL="361950" indent="-36195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고해도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배합비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평량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독립변수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801EA-4E3A-C218-109D-4BEB626B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27" y="1181099"/>
            <a:ext cx="6324600" cy="5581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9D68-6C4E-6FFC-8E30-C9B80E421BD0}"/>
              </a:ext>
            </a:extLst>
          </p:cNvPr>
          <p:cNvSpPr txBox="1"/>
          <p:nvPr/>
        </p:nvSpPr>
        <p:spPr>
          <a:xfrm>
            <a:off x="6564313" y="3664147"/>
            <a:ext cx="5228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y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= 70.36 - 5.78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Refine_D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+ 1.54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Mix_R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+ 8.71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Grammage</a:t>
            </a:r>
            <a:endParaRPr lang="ko-KR" altLang="en-US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75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52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평가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data, </a:t>
            </a:r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Tear_CD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45384-9DF8-1B31-CFA1-89075F472739}"/>
              </a:ext>
            </a:extLst>
          </p:cNvPr>
          <p:cNvSpPr txBox="1"/>
          <p:nvPr/>
        </p:nvSpPr>
        <p:spPr>
          <a:xfrm>
            <a:off x="6642496" y="2500907"/>
            <a:ext cx="4756728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인열강도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_CD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직선회귀방정식</a:t>
            </a:r>
          </a:p>
          <a:p>
            <a:pPr marL="361950" indent="-36195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고해도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배합비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평량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가지 독립변수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BDFCB-BBBF-4670-13D1-DAF249023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5" y="1186439"/>
            <a:ext cx="6315075" cy="5534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785B2-4BD0-3F46-ABED-F56179B03758}"/>
              </a:ext>
            </a:extLst>
          </p:cNvPr>
          <p:cNvSpPr txBox="1"/>
          <p:nvPr/>
        </p:nvSpPr>
        <p:spPr>
          <a:xfrm>
            <a:off x="6564313" y="3644900"/>
            <a:ext cx="5281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y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= -75.29 - 2.06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Refine_D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+ 1.95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Mix_R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+ 9.64 * </a:t>
            </a:r>
            <a:r>
              <a:rPr lang="ko-KR" altLang="en-US" sz="1400" dirty="0" err="1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Grammage</a:t>
            </a:r>
            <a:endParaRPr lang="ko-KR" altLang="en-US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96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452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결과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E2479D8-3C7E-18D4-5523-7B3CF448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89824"/>
              </p:ext>
            </p:extLst>
          </p:nvPr>
        </p:nvGraphicFramePr>
        <p:xfrm>
          <a:off x="969819" y="1640912"/>
          <a:ext cx="10400145" cy="465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715">
                  <a:extLst>
                    <a:ext uri="{9D8B030D-6E8A-4147-A177-3AD203B41FA5}">
                      <a16:colId xmlns:a16="http://schemas.microsoft.com/office/drawing/2014/main" val="2143305418"/>
                    </a:ext>
                  </a:extLst>
                </a:gridCol>
                <a:gridCol w="3466715">
                  <a:extLst>
                    <a:ext uri="{9D8B030D-6E8A-4147-A177-3AD203B41FA5}">
                      <a16:colId xmlns:a16="http://schemas.microsoft.com/office/drawing/2014/main" val="2707942467"/>
                    </a:ext>
                  </a:extLst>
                </a:gridCol>
                <a:gridCol w="3466715">
                  <a:extLst>
                    <a:ext uri="{9D8B030D-6E8A-4147-A177-3AD203B41FA5}">
                      <a16:colId xmlns:a16="http://schemas.microsoft.com/office/drawing/2014/main" val="1110580166"/>
                    </a:ext>
                  </a:extLst>
                </a:gridCol>
              </a:tblGrid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Linear</a:t>
                      </a:r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Regression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Adj. R</a:t>
                      </a:r>
                      <a:r>
                        <a:rPr lang="en-US" altLang="ko-KR" baseline="300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2</a:t>
                      </a:r>
                      <a:endParaRPr lang="ko-KR" altLang="en-US" baseline="300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124699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인장강도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-8.45 + 0.11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+ 0.15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+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0.57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0.846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36063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인장강도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CD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y = -3.17 - 0.09 * </a:t>
                      </a:r>
                      <a:r>
                        <a:rPr lang="en-US" altLang="ko-KR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+ 0.05 * </a:t>
                      </a:r>
                      <a:r>
                        <a:rPr lang="en-US" altLang="ko-KR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+ 0.35 * 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0.844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938055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인열강도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70.36 - 5.78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+ 1.54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+ 8.71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0.759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366328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인열강도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CD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-75.29 - 2.06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+ 1.95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+ 9.64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0.788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4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698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1601B1-83B5-0808-E564-17CF7B76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32" y="2438264"/>
            <a:ext cx="8021205" cy="4002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41C08B-7B76-EEF6-1257-FEDC7A6F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32" y="1106632"/>
            <a:ext cx="8021204" cy="1118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99CFF7-EEC5-4035-3080-469423AB2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128"/>
          <a:stretch/>
        </p:blipFill>
        <p:spPr>
          <a:xfrm>
            <a:off x="8730206" y="1106632"/>
            <a:ext cx="2248021" cy="36477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1F73C7-C3C5-FFAD-FA02-CD81137F2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206" y="4867597"/>
            <a:ext cx="1409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1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독립변수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종속변수 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D2A0D3-B3CF-9CFE-6347-1DDB0E57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7" y="1266825"/>
            <a:ext cx="67818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1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634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생성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(Train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vs.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Validation)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67F9-E46B-F203-C770-E4C34608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9" y="1223346"/>
            <a:ext cx="6858000" cy="5114925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CDE610-FA78-A3E3-5A22-E1F150314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25474"/>
              </p:ext>
            </p:extLst>
          </p:nvPr>
        </p:nvGraphicFramePr>
        <p:xfrm>
          <a:off x="7661564" y="2690531"/>
          <a:ext cx="4186380" cy="2180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60">
                  <a:extLst>
                    <a:ext uri="{9D8B030D-6E8A-4147-A177-3AD203B41FA5}">
                      <a16:colId xmlns:a16="http://schemas.microsoft.com/office/drawing/2014/main" val="3770330404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494567379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1582494790"/>
                    </a:ext>
                  </a:extLst>
                </a:gridCol>
              </a:tblGrid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R2 Score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RMSE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65447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Train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0.828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2.310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516379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Validation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0.888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2.108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2685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12576E-6396-A4B5-A54B-84D3379740EF}"/>
              </a:ext>
            </a:extLst>
          </p:cNvPr>
          <p:cNvSpPr txBox="1"/>
          <p:nvPr/>
        </p:nvSpPr>
        <p:spPr>
          <a:xfrm>
            <a:off x="7777018" y="1596981"/>
            <a:ext cx="30295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Tensile_MD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88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634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생성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(Train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vs.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Validation)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CDE610-FA78-A3E3-5A22-E1F150314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11246"/>
              </p:ext>
            </p:extLst>
          </p:nvPr>
        </p:nvGraphicFramePr>
        <p:xfrm>
          <a:off x="7661564" y="2690531"/>
          <a:ext cx="4186380" cy="2180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60">
                  <a:extLst>
                    <a:ext uri="{9D8B030D-6E8A-4147-A177-3AD203B41FA5}">
                      <a16:colId xmlns:a16="http://schemas.microsoft.com/office/drawing/2014/main" val="3770330404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494567379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1582494790"/>
                    </a:ext>
                  </a:extLst>
                </a:gridCol>
              </a:tblGrid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R2 Score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RMSE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65447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Train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0.828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1.127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516379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Validation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0.879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1.125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2685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12576E-6396-A4B5-A54B-84D3379740EF}"/>
              </a:ext>
            </a:extLst>
          </p:cNvPr>
          <p:cNvSpPr txBox="1"/>
          <p:nvPr/>
        </p:nvSpPr>
        <p:spPr>
          <a:xfrm>
            <a:off x="7777018" y="1596981"/>
            <a:ext cx="30295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Tensile_CD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BFF253-C980-44F9-DABC-A7E4868F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6" y="1221796"/>
            <a:ext cx="67818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662544"/>
            <a:ext cx="12192000" cy="4582391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Picture 2" descr="펄프/제지 산업용 엔코더 및 센서 - Leine Linde">
            <a:extLst>
              <a:ext uri="{FF2B5EF4-FFF2-40B4-BE49-F238E27FC236}">
                <a16:creationId xmlns:a16="http://schemas.microsoft.com/office/drawing/2014/main" id="{6CDC1BB9-1E12-4F93-9187-ED01B14D7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968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259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634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생성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(Train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vs.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Validation)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CDE610-FA78-A3E3-5A22-E1F150314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01447"/>
              </p:ext>
            </p:extLst>
          </p:nvPr>
        </p:nvGraphicFramePr>
        <p:xfrm>
          <a:off x="7661564" y="2690531"/>
          <a:ext cx="4186380" cy="2180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60">
                  <a:extLst>
                    <a:ext uri="{9D8B030D-6E8A-4147-A177-3AD203B41FA5}">
                      <a16:colId xmlns:a16="http://schemas.microsoft.com/office/drawing/2014/main" val="3770330404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494567379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1582494790"/>
                    </a:ext>
                  </a:extLst>
                </a:gridCol>
              </a:tblGrid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R2 Score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RMSE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65447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Train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0.737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39.342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516379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Validation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0.816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37.399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2685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12576E-6396-A4B5-A54B-84D3379740EF}"/>
              </a:ext>
            </a:extLst>
          </p:cNvPr>
          <p:cNvSpPr txBox="1"/>
          <p:nvPr/>
        </p:nvSpPr>
        <p:spPr>
          <a:xfrm>
            <a:off x="7777018" y="1596981"/>
            <a:ext cx="30295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Tear_MD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C46B6-CC3F-8A56-AD8A-56C814DA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0" y="1096677"/>
            <a:ext cx="6697697" cy="53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7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6" y="382232"/>
            <a:ext cx="634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 생성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(Train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vs.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Validation)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CDE610-FA78-A3E3-5A22-E1F150314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80113"/>
              </p:ext>
            </p:extLst>
          </p:nvPr>
        </p:nvGraphicFramePr>
        <p:xfrm>
          <a:off x="7661564" y="2690531"/>
          <a:ext cx="4186380" cy="2180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60">
                  <a:extLst>
                    <a:ext uri="{9D8B030D-6E8A-4147-A177-3AD203B41FA5}">
                      <a16:colId xmlns:a16="http://schemas.microsoft.com/office/drawing/2014/main" val="3770330404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494567379"/>
                    </a:ext>
                  </a:extLst>
                </a:gridCol>
                <a:gridCol w="1395460">
                  <a:extLst>
                    <a:ext uri="{9D8B030D-6E8A-4147-A177-3AD203B41FA5}">
                      <a16:colId xmlns:a16="http://schemas.microsoft.com/office/drawing/2014/main" val="1582494790"/>
                    </a:ext>
                  </a:extLst>
                </a:gridCol>
              </a:tblGrid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R2 Score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RMSE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65447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Train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0.755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42.900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516379"/>
                  </a:ext>
                </a:extLst>
              </a:tr>
              <a:tr h="726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Validation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0.859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35.539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2685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12576E-6396-A4B5-A54B-84D3379740EF}"/>
              </a:ext>
            </a:extLst>
          </p:cNvPr>
          <p:cNvSpPr txBox="1"/>
          <p:nvPr/>
        </p:nvSpPr>
        <p:spPr>
          <a:xfrm>
            <a:off x="7777018" y="1596981"/>
            <a:ext cx="30295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Tear_CD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356CE-C897-EBA1-8782-C7E9E09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" y="1085850"/>
            <a:ext cx="6686109" cy="53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5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586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MinMaxScaler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()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적용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0F093-AC60-FB91-FDD0-6161C368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0" y="1094835"/>
            <a:ext cx="8021882" cy="538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99984-34BD-2888-506C-943180B741D1}"/>
              </a:ext>
            </a:extLst>
          </p:cNvPr>
          <p:cNvSpPr txBox="1"/>
          <p:nvPr/>
        </p:nvSpPr>
        <p:spPr>
          <a:xfrm>
            <a:off x="8739333" y="2345126"/>
            <a:ext cx="302952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Tensile_MD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</a:t>
            </a:r>
            <a:r>
              <a:rPr lang="en-US" altLang="ko-KR" sz="2400" baseline="30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=0.8284</a:t>
            </a:r>
            <a:endParaRPr lang="en-US" altLang="ko-KR" sz="2400" baseline="300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264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586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MinMaxScaler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()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적용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99984-34BD-2888-506C-943180B741D1}"/>
              </a:ext>
            </a:extLst>
          </p:cNvPr>
          <p:cNvSpPr txBox="1"/>
          <p:nvPr/>
        </p:nvSpPr>
        <p:spPr>
          <a:xfrm>
            <a:off x="8739333" y="2345126"/>
            <a:ext cx="302952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Tensile_CD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</a:t>
            </a:r>
            <a:r>
              <a:rPr lang="en-US" altLang="ko-KR" sz="2400" baseline="30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=0.8288</a:t>
            </a:r>
            <a:endParaRPr lang="en-US" altLang="ko-KR" sz="2400" baseline="300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C2AFE3-4678-2BAA-7F7F-5908AAD6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0" y="1714643"/>
            <a:ext cx="8157442" cy="27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82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586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MinMaxScaler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()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적용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99984-34BD-2888-506C-943180B741D1}"/>
              </a:ext>
            </a:extLst>
          </p:cNvPr>
          <p:cNvSpPr txBox="1"/>
          <p:nvPr/>
        </p:nvSpPr>
        <p:spPr>
          <a:xfrm>
            <a:off x="8739333" y="2345126"/>
            <a:ext cx="302952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Tear_MD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</a:t>
            </a:r>
            <a:r>
              <a:rPr lang="en-US" altLang="ko-KR" sz="2400" baseline="30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=0.7378</a:t>
            </a:r>
            <a:endParaRPr lang="en-US" altLang="ko-KR" sz="2400" baseline="300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8BC07-0A73-7861-22CB-F541C8B8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0" y="1572202"/>
            <a:ext cx="8316193" cy="27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5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586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MinMaxScaler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()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적용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99984-34BD-2888-506C-943180B741D1}"/>
              </a:ext>
            </a:extLst>
          </p:cNvPr>
          <p:cNvSpPr txBox="1"/>
          <p:nvPr/>
        </p:nvSpPr>
        <p:spPr>
          <a:xfrm>
            <a:off x="8739333" y="2345126"/>
            <a:ext cx="302952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Tear_CD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</a:t>
            </a:r>
            <a:r>
              <a:rPr lang="en-US" altLang="ko-KR" sz="2400" baseline="30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=0.7555</a:t>
            </a:r>
            <a:endParaRPr lang="en-US" altLang="ko-KR" sz="2400" baseline="300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0C5D29-15ED-91D3-2FD9-B58BAD59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0" y="1751589"/>
            <a:ext cx="8316193" cy="27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표준정규분포 적용모델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A1E2C5-6F56-D8BE-11B2-14D73185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6" y="1318596"/>
            <a:ext cx="112490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5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표준정규분포 적용모델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57220-F96B-37B5-20CC-200A65E8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5" y="1304925"/>
            <a:ext cx="6787822" cy="4920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AACEF-2815-E9B0-096B-1CEA85F483BB}"/>
              </a:ext>
            </a:extLst>
          </p:cNvPr>
          <p:cNvSpPr txBox="1"/>
          <p:nvPr/>
        </p:nvSpPr>
        <p:spPr>
          <a:xfrm>
            <a:off x="8010237" y="2003381"/>
            <a:ext cx="3396672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Tensile_MD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</a:t>
            </a:r>
            <a:r>
              <a:rPr lang="en-US" altLang="ko-KR" sz="2400" baseline="300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=0.8284, RMSE 2.31</a:t>
            </a:r>
            <a:endParaRPr lang="en-US" altLang="ko-KR" sz="2400" baseline="300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066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452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결과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E2479D8-3C7E-18D4-5523-7B3CF448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60268"/>
              </p:ext>
            </p:extLst>
          </p:nvPr>
        </p:nvGraphicFramePr>
        <p:xfrm>
          <a:off x="969819" y="1640912"/>
          <a:ext cx="10492506" cy="465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460">
                  <a:extLst>
                    <a:ext uri="{9D8B030D-6E8A-4147-A177-3AD203B41FA5}">
                      <a16:colId xmlns:a16="http://schemas.microsoft.com/office/drawing/2014/main" val="2143305418"/>
                    </a:ext>
                  </a:extLst>
                </a:gridCol>
                <a:gridCol w="3071848">
                  <a:extLst>
                    <a:ext uri="{9D8B030D-6E8A-4147-A177-3AD203B41FA5}">
                      <a16:colId xmlns:a16="http://schemas.microsoft.com/office/drawing/2014/main" val="2707942467"/>
                    </a:ext>
                  </a:extLst>
                </a:gridCol>
                <a:gridCol w="1527190">
                  <a:extLst>
                    <a:ext uri="{9D8B030D-6E8A-4147-A177-3AD203B41FA5}">
                      <a16:colId xmlns:a16="http://schemas.microsoft.com/office/drawing/2014/main" val="1110580166"/>
                    </a:ext>
                  </a:extLst>
                </a:gridCol>
                <a:gridCol w="2132004">
                  <a:extLst>
                    <a:ext uri="{9D8B030D-6E8A-4147-A177-3AD203B41FA5}">
                      <a16:colId xmlns:a16="http://schemas.microsoft.com/office/drawing/2014/main" val="3442230520"/>
                    </a:ext>
                  </a:extLst>
                </a:gridCol>
                <a:gridCol w="2132004">
                  <a:extLst>
                    <a:ext uri="{9D8B030D-6E8A-4147-A177-3AD203B41FA5}">
                      <a16:colId xmlns:a16="http://schemas.microsoft.com/office/drawing/2014/main" val="2277050966"/>
                    </a:ext>
                  </a:extLst>
                </a:gridCol>
              </a:tblGrid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Linear</a:t>
                      </a:r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Regression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Adj. R</a:t>
                      </a:r>
                      <a:r>
                        <a:rPr lang="en-US" altLang="ko-KR" baseline="300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2</a:t>
                      </a:r>
                      <a:endParaRPr lang="ko-KR" altLang="en-US" baseline="300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Train. R</a:t>
                      </a:r>
                      <a:r>
                        <a:rPr lang="en-US" altLang="ko-KR" baseline="300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2</a:t>
                      </a:r>
                      <a:endParaRPr lang="ko-KR" altLang="en-US" baseline="300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Train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Scaling Model R</a:t>
                      </a:r>
                      <a:r>
                        <a:rPr lang="en-US" altLang="ko-KR" baseline="300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2</a:t>
                      </a:r>
                      <a:endParaRPr lang="ko-KR" altLang="en-US" baseline="300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124699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인장강도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-8.45 + 0.11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+ 0.15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+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0.57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0.846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0.828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0.8284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36063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인장강도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CD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y = -3.17 - 0.09 * </a:t>
                      </a:r>
                      <a:r>
                        <a:rPr lang="en-US" altLang="ko-KR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+ 0.05 * </a:t>
                      </a:r>
                      <a:r>
                        <a:rPr lang="en-US" altLang="ko-KR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en-US" altLang="ko-KR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+ 0.35 * 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0.844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0.828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0.8288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938055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인열강도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70.36 - 5.78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+ 1.54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+ 8.71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0.759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0.737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0.7378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366328"/>
                  </a:ext>
                </a:extLst>
              </a:tr>
              <a:tr h="931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인열강도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CD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-75.29 - 2.06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+ 1.95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ko-KR" altLang="en-US" sz="18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+ 9.64 * </a:t>
                      </a:r>
                      <a:r>
                        <a:rPr lang="ko-KR" altLang="en-US" sz="18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8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0.788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0.755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0.7555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4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241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77215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452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결과 분석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(All data)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E2479D8-3C7E-18D4-5523-7B3CF448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274658"/>
              </p:ext>
            </p:extLst>
          </p:nvPr>
        </p:nvGraphicFramePr>
        <p:xfrm>
          <a:off x="572654" y="3141443"/>
          <a:ext cx="11157528" cy="333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015">
                  <a:extLst>
                    <a:ext uri="{9D8B030D-6E8A-4147-A177-3AD203B41FA5}">
                      <a16:colId xmlns:a16="http://schemas.microsoft.com/office/drawing/2014/main" val="2143305418"/>
                    </a:ext>
                  </a:extLst>
                </a:gridCol>
                <a:gridCol w="5752754">
                  <a:extLst>
                    <a:ext uri="{9D8B030D-6E8A-4147-A177-3AD203B41FA5}">
                      <a16:colId xmlns:a16="http://schemas.microsoft.com/office/drawing/2014/main" val="2707942467"/>
                    </a:ext>
                  </a:extLst>
                </a:gridCol>
                <a:gridCol w="2735759">
                  <a:extLst>
                    <a:ext uri="{9D8B030D-6E8A-4147-A177-3AD203B41FA5}">
                      <a16:colId xmlns:a16="http://schemas.microsoft.com/office/drawing/2014/main" val="1110580166"/>
                    </a:ext>
                  </a:extLst>
                </a:gridCol>
              </a:tblGrid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Linear</a:t>
                      </a:r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Regression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예측값</a:t>
                      </a:r>
                      <a:endParaRPr lang="ko-KR" altLang="en-US" baseline="300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124699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인장강도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-8.45 + 0.11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+ 0.15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en-US" altLang="ko-KR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+</a:t>
                      </a:r>
                      <a:r>
                        <a:rPr lang="en-US" altLang="ko-KR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0.57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4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64.4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36063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인장강도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CD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y = -3.17 - 0.09 * </a:t>
                      </a:r>
                      <a:r>
                        <a:rPr lang="en-US" altLang="ko-KR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en-US" altLang="ko-KR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+ 0.05 * </a:t>
                      </a:r>
                      <a:r>
                        <a:rPr lang="en-US" altLang="ko-KR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en-US" altLang="ko-KR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+ 0.35 * Grammage</a:t>
                      </a:r>
                      <a:endParaRPr lang="ko-KR" altLang="en-US" sz="14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32.6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938055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인열강도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70.36 - 5.78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+ 1.54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+ 8.71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4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862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366328"/>
                  </a:ext>
                </a:extLst>
              </a:tr>
              <a:tr h="66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인열강도 </a:t>
                      </a:r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CD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y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= -75.29 - 2.06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Refine_D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+ 1.95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Mix_R</a:t>
                      </a:r>
                      <a:r>
                        <a:rPr lang="ko-KR" altLang="en-US" sz="1400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 + 9.64 * </a:t>
                      </a:r>
                      <a:r>
                        <a:rPr lang="ko-KR" altLang="en-US" sz="1400" dirty="0" err="1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Grammage</a:t>
                      </a:r>
                      <a:endParaRPr lang="ko-KR" altLang="en-US" sz="1400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</a:rPr>
                        <a:t>972</a:t>
                      </a:r>
                      <a:endParaRPr lang="ko-KR" altLang="en-US" dirty="0">
                        <a:latin typeface="경기천년제목OTF Light" panose="02020403020101020101" pitchFamily="18" charset="-127"/>
                        <a:ea typeface="경기천년제목OTF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4147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15FA0F-15E1-967A-8765-49B8BA04619E}"/>
              </a:ext>
            </a:extLst>
          </p:cNvPr>
          <p:cNvSpPr txBox="1"/>
          <p:nvPr/>
        </p:nvSpPr>
        <p:spPr>
          <a:xfrm>
            <a:off x="695327" y="1623515"/>
            <a:ext cx="8892018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 예측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조건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Refining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Degree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35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Mixing Ratio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80, Grammage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</a:t>
            </a:r>
            <a:endParaRPr lang="en-US" altLang="ko-KR" sz="2400" baseline="300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83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49480"/>
            <a:ext cx="12192000" cy="580852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Picture 6" descr="무림P&amp;P 펄프-제지 일관화 공장가보니 - 조선비즈">
            <a:extLst>
              <a:ext uri="{FF2B5EF4-FFF2-40B4-BE49-F238E27FC236}">
                <a16:creationId xmlns:a16="http://schemas.microsoft.com/office/drawing/2014/main" id="{6F15693B-3A66-41C6-85F0-35EFBD21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880" y="1049480"/>
            <a:ext cx="8724107" cy="58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9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30CF-7EE8-4FF7-A15F-170FD6F0D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53313-BA55-42DC-BAA8-9FC21726E651}"/>
              </a:ext>
            </a:extLst>
          </p:cNvPr>
          <p:cNvSpPr/>
          <p:nvPr/>
        </p:nvSpPr>
        <p:spPr>
          <a:xfrm>
            <a:off x="9863456" y="3162300"/>
            <a:ext cx="2328543" cy="2667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146BE-E1B5-46FA-A1C4-A8CEF169F470}"/>
              </a:ext>
            </a:extLst>
          </p:cNvPr>
          <p:cNvSpPr/>
          <p:nvPr/>
        </p:nvSpPr>
        <p:spPr>
          <a:xfrm>
            <a:off x="8863331" y="3162300"/>
            <a:ext cx="3328669" cy="26670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180E10-C7FB-4A94-95B0-7888655E60DC}"/>
              </a:ext>
            </a:extLst>
          </p:cNvPr>
          <p:cNvSpPr/>
          <p:nvPr/>
        </p:nvSpPr>
        <p:spPr>
          <a:xfrm>
            <a:off x="0" y="5735637"/>
            <a:ext cx="6096000" cy="12938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AB0042-1219-46D4-B3B4-F5B31F794FE4}"/>
              </a:ext>
            </a:extLst>
          </p:cNvPr>
          <p:cNvSpPr/>
          <p:nvPr/>
        </p:nvSpPr>
        <p:spPr>
          <a:xfrm>
            <a:off x="0" y="5979319"/>
            <a:ext cx="7682845" cy="266700"/>
          </a:xfrm>
          <a:prstGeom prst="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1CF0F-6D49-4469-B4E6-B690CD8EA402}"/>
              </a:ext>
            </a:extLst>
          </p:cNvPr>
          <p:cNvSpPr/>
          <p:nvPr/>
        </p:nvSpPr>
        <p:spPr>
          <a:xfrm>
            <a:off x="0" y="6360318"/>
            <a:ext cx="11258550" cy="370419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8059"/>
                  </p:ext>
                </p:extLst>
              </p:nvPr>
            </p:nvGraphicFramePr>
            <p:xfrm>
              <a:off x="425921" y="49465"/>
              <a:ext cx="2047881" cy="20314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47881" cy="2031496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95372" ay="1657968" az="82308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09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921" y="49465"/>
                <a:ext cx="2047881" cy="2031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18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61181"/>
            <a:ext cx="12192000" cy="5796819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Picture 2" descr="원자재·해운대란 '이중고'··· 무림그룹 '3세 이도균號' 경영 시험대 - 뉴스핌">
            <a:extLst>
              <a:ext uri="{FF2B5EF4-FFF2-40B4-BE49-F238E27FC236}">
                <a16:creationId xmlns:a16="http://schemas.microsoft.com/office/drawing/2014/main" id="{D72EA946-BD13-48A4-AAC2-FB378820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70" y="1061181"/>
            <a:ext cx="9184035" cy="57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69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개요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09DC3-106D-4047-83A1-6509ECE20AE9}"/>
              </a:ext>
            </a:extLst>
          </p:cNvPr>
          <p:cNvSpPr txBox="1"/>
          <p:nvPr/>
        </p:nvSpPr>
        <p:spPr>
          <a:xfrm>
            <a:off x="770082" y="1457198"/>
            <a:ext cx="5568941" cy="445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제지산업은 장치산업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작은 오류가 큰 로스 발생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신제품 개발을 위한 시험생산은 매우 엄격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57188" indent="-357188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과거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Data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분석을 통해 공정조건 또는 물성 예측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57188" indent="-357188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독립변수 간 상관정도 확인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57188" indent="-357188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다중선형회귀 모델생성 및 평가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57188" indent="-357188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스케일링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Train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과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Validation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평가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Picture 6" descr="무림P&amp;P 펄프-제지 일관화 공장가보니 - 조선비즈">
            <a:extLst>
              <a:ext uri="{FF2B5EF4-FFF2-40B4-BE49-F238E27FC236}">
                <a16:creationId xmlns:a16="http://schemas.microsoft.com/office/drawing/2014/main" id="{2BDE043E-65A5-4AB5-831D-366E8626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68" y="2235926"/>
            <a:ext cx="4946745" cy="33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1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 및 탐색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09DC3-106D-4047-83A1-6509ECE20AE9}"/>
              </a:ext>
            </a:extLst>
          </p:cNvPr>
          <p:cNvSpPr txBox="1"/>
          <p:nvPr/>
        </p:nvSpPr>
        <p:spPr>
          <a:xfrm>
            <a:off x="770081" y="1457198"/>
            <a:ext cx="10895446" cy="445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출처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OO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제지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수집기간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2012.01~06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PM2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호기의 원질공정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초지공정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DATA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확보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공정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DATA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독립변수와 종속변수의 관계를 갖을 수 있도록 매칭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공정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DATA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기록 주기가 다름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독립변수는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Refine_D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(Refining Degree),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Mix_R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(Mixing Ratio), Grammage(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평량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361950" indent="-361950"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●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종속변수는 인장강도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MD,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인장강도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CD,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인열강도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MD,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인열강도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CD </a:t>
            </a:r>
            <a:b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-MD : Machine Direction, CD :Cross Direction </a:t>
            </a:r>
          </a:p>
        </p:txBody>
      </p:sp>
    </p:spTree>
    <p:extLst>
      <p:ext uri="{BB962C8B-B14F-4D97-AF65-F5344CB8AC3E}">
        <p14:creationId xmlns:p14="http://schemas.microsoft.com/office/powerpoint/2010/main" val="401121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</a:t>
            </a:r>
            <a:r>
              <a:rPr lang="ko-KR" altLang="en-US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프리프로세싱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6B71AB-75DA-4250-9ED5-6883951F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38" y="1085850"/>
            <a:ext cx="9427612" cy="57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9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A8C7C6-078A-4C5D-AD1F-97BE04A21D0C}"/>
              </a:ext>
            </a:extLst>
          </p:cNvPr>
          <p:cNvSpPr/>
          <p:nvPr/>
        </p:nvSpPr>
        <p:spPr>
          <a:xfrm>
            <a:off x="0" y="1085850"/>
            <a:ext cx="12192000" cy="5389918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C288B-38D7-4910-A49C-9251EE375EB9}"/>
              </a:ext>
            </a:extLst>
          </p:cNvPr>
          <p:cNvSpPr txBox="1"/>
          <p:nvPr/>
        </p:nvSpPr>
        <p:spPr>
          <a:xfrm>
            <a:off x="695327" y="382232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</a:t>
            </a:r>
            <a:r>
              <a:rPr lang="ko-KR" altLang="en-US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프리프로세싱</a:t>
            </a:r>
            <a:endParaRPr lang="ko-KR" altLang="en-US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EE3263-38CA-4282-A38E-B7BEA042E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28"/>
          <a:stretch/>
        </p:blipFill>
        <p:spPr>
          <a:xfrm>
            <a:off x="0" y="1303693"/>
            <a:ext cx="1219124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okieRunOTF Bold"/>
        <a:ea typeface="CookieRunOTF Bold"/>
        <a:cs typeface=""/>
      </a:majorFont>
      <a:minorFont>
        <a:latin typeface="CookieRunOTF Regular"/>
        <a:ea typeface="CookieRunOTF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1002</Words>
  <Application>Microsoft Office PowerPoint</Application>
  <PresentationFormat>와이드스크린</PresentationFormat>
  <Paragraphs>230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Arial</vt:lpstr>
      <vt:lpstr>경기천년제목OTF Light</vt:lpstr>
      <vt:lpstr>경기천년제목V Bold</vt:lpstr>
      <vt:lpstr>경기천년바탕 Regular</vt:lpstr>
      <vt:lpstr>경기천년제목 Light</vt:lpstr>
      <vt:lpstr>CookieRunOTF Regular</vt:lpstr>
      <vt:lpstr>경기천년제목 Bold</vt:lpstr>
      <vt:lpstr>Office 테마</vt:lpstr>
      <vt:lpstr>회귀분석을 이용한  최적 공정조건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제지공정 회귀분석</dc:title>
  <dc:creator>Jame Lim</dc:creator>
  <cp:lastModifiedBy>Happy Home</cp:lastModifiedBy>
  <cp:revision>89</cp:revision>
  <dcterms:created xsi:type="dcterms:W3CDTF">2022-04-19T01:59:35Z</dcterms:created>
  <dcterms:modified xsi:type="dcterms:W3CDTF">2022-10-16T16:36:35Z</dcterms:modified>
</cp:coreProperties>
</file>